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60" r:id="rId4"/>
    <p:sldId id="264" r:id="rId5"/>
    <p:sldId id="272" r:id="rId6"/>
    <p:sldId id="265" r:id="rId7"/>
    <p:sldId id="286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9" r:id="rId19"/>
    <p:sldId id="278" r:id="rId20"/>
    <p:sldId id="280" r:id="rId21"/>
    <p:sldId id="281" r:id="rId22"/>
    <p:sldId id="282" r:id="rId23"/>
    <p:sldId id="284" r:id="rId24"/>
    <p:sldId id="283" r:id="rId25"/>
    <p:sldId id="285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330" r:id="rId69"/>
    <p:sldId id="331" r:id="rId70"/>
    <p:sldId id="332" r:id="rId71"/>
    <p:sldId id="333" r:id="rId72"/>
    <p:sldId id="334" r:id="rId73"/>
    <p:sldId id="335" r:id="rId74"/>
    <p:sldId id="336" r:id="rId75"/>
    <p:sldId id="337" r:id="rId76"/>
    <p:sldId id="338" r:id="rId77"/>
    <p:sldId id="339" r:id="rId78"/>
    <p:sldId id="340" r:id="rId79"/>
    <p:sldId id="342" r:id="rId80"/>
    <p:sldId id="343" r:id="rId81"/>
    <p:sldId id="344" r:id="rId82"/>
    <p:sldId id="345" r:id="rId83"/>
    <p:sldId id="346" r:id="rId84"/>
    <p:sldId id="347" r:id="rId85"/>
    <p:sldId id="348" r:id="rId8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2D4B9-E02F-4F3A-B142-49B19934E92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CCAB1-24C6-4BDE-9358-4F0B058F3BE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7C81-1979-4A8E-B882-5003CE75E57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070AF-05ED-45F0-950E-859E6D61EB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49635-421D-4455-A979-474AC1C764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C0A9-3709-4F12-8950-1C9AF5D63E4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AA194-3C50-40A1-B1D7-23AFA31D610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04A19-8ECC-4F14-A2D3-B84BD4EF1E6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5B7A9-6D4E-4D21-BC36-623FFEC52F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7AF32-EE6A-4774-A0E8-5CEC679D6D9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31326-A1D6-47A6-BEA8-E28CA940D30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76E5F03-B4A0-4560-B2DF-B223394208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5" r:id="rId2"/>
    <p:sldLayoutId id="2147483714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5" r:id="rId9"/>
    <p:sldLayoutId id="2147483711" r:id="rId10"/>
    <p:sldLayoutId id="214748371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233487"/>
          </a:xfrm>
        </p:spPr>
        <p:txBody>
          <a:bodyPr/>
          <a:lstStyle/>
          <a:p>
            <a:pPr algn="ctr"/>
            <a:r>
              <a:rPr lang="tr-TR" sz="3200" b="1" smtClean="0">
                <a:solidFill>
                  <a:schemeClr val="hlink"/>
                </a:solidFill>
              </a:rPr>
              <a:t>KARBONMONOKSİT</a:t>
            </a:r>
            <a:r>
              <a:rPr lang="tr-TR" sz="2800" b="1" smtClean="0">
                <a:solidFill>
                  <a:schemeClr val="hlink"/>
                </a:solidFill>
              </a:rPr>
              <a:t> </a:t>
            </a:r>
            <a:r>
              <a:rPr lang="tr-TR" sz="3200" b="1" smtClean="0">
                <a:solidFill>
                  <a:schemeClr val="hlink"/>
                </a:solidFill>
              </a:rPr>
              <a:t>ZEHİRLENESİ</a:t>
            </a:r>
            <a:r>
              <a:rPr lang="tr-TR" smtClean="0"/>
              <a:t> </a:t>
            </a:r>
          </a:p>
        </p:txBody>
      </p:sp>
      <p:sp>
        <p:nvSpPr>
          <p:cNvPr id="5123" name="Rectangle 10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tr-TR" smtClean="0"/>
          </a:p>
          <a:p>
            <a:pPr>
              <a:buFont typeface="Wingdings" pitchFamily="2" charset="2"/>
              <a:buNone/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Karbonmonoksit öldürme potansiyeli olan; </a:t>
            </a:r>
          </a:p>
          <a:p>
            <a:pPr>
              <a:buFont typeface="Wingdings" pitchFamily="2" charset="2"/>
              <a:buNone/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	renksiz, </a:t>
            </a:r>
          </a:p>
          <a:p>
            <a:pPr>
              <a:buFont typeface="Wingdings" pitchFamily="2" charset="2"/>
              <a:buNone/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	kokusuz, </a:t>
            </a:r>
          </a:p>
          <a:p>
            <a:pPr>
              <a:buFont typeface="Wingdings" pitchFamily="2" charset="2"/>
              <a:buNone/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	tatsız, </a:t>
            </a:r>
          </a:p>
          <a:p>
            <a:pPr>
              <a:buFont typeface="Wingdings" pitchFamily="2" charset="2"/>
              <a:buNone/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	bu nedenle fark edilmesi zor bir gazdır.</a:t>
            </a:r>
            <a:r>
              <a:rPr lang="tr-TR" smtClean="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 özelliklerinden ötürü sessiz katil adını almıştır.</a:t>
            </a:r>
            <a:r>
              <a:rPr lang="tr-TR" b="1" smtClean="0"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2017713"/>
            <a:ext cx="8153400" cy="4114800"/>
          </a:xfrm>
        </p:spPr>
        <p:txBody>
          <a:bodyPr/>
          <a:lstStyle/>
          <a:p>
            <a:r>
              <a:rPr lang="tr-TR" smtClean="0">
                <a:solidFill>
                  <a:schemeClr val="tx2"/>
                </a:solidFill>
              </a:rPr>
              <a:t>Miğde bulantısı ve kusma</a:t>
            </a:r>
          </a:p>
          <a:p>
            <a:r>
              <a:rPr lang="tr-TR" smtClean="0">
                <a:solidFill>
                  <a:schemeClr val="tx2"/>
                </a:solidFill>
              </a:rPr>
              <a:t>Rehavet Çökmesi</a:t>
            </a:r>
          </a:p>
          <a:p>
            <a:r>
              <a:rPr lang="tr-TR" smtClean="0">
                <a:solidFill>
                  <a:schemeClr val="tx2"/>
                </a:solidFill>
              </a:rPr>
              <a:t>Göğüs Ağrısı </a:t>
            </a:r>
          </a:p>
          <a:p>
            <a:r>
              <a:rPr lang="tr-TR" smtClean="0">
                <a:solidFill>
                  <a:schemeClr val="tx2"/>
                </a:solidFill>
              </a:rPr>
              <a:t>Kaslarda halsizlik ve genel halsizlik</a:t>
            </a:r>
          </a:p>
          <a:p>
            <a:r>
              <a:rPr lang="tr-TR" smtClean="0">
                <a:solidFill>
                  <a:schemeClr val="tx2"/>
                </a:solidFill>
              </a:rPr>
              <a:t>Bilinç kaybı</a:t>
            </a:r>
          </a:p>
          <a:p>
            <a:endParaRPr lang="tr-T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05000"/>
            <a:ext cx="8458200" cy="4227513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Ancak karbonmonoksit zehirlenmesi ile grip belirtileri arasında bazı farklılıklar bulunmaktadır.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Hayatımızı korumak için bu farklılığın bilmeniz çok önemlidir. 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Gripten farklı olarak korbonmonoksit zehirlenmesinde ateş görülmemektedir.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017713"/>
            <a:ext cx="89154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Genel bir halsizlik hissetmenize rağmen bu halsizlik gripteki gibi kaslarda ağrılı şekilde olmamaktadır.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Karbonbomonoksit zehirlenmesinin belirtileri bazen görülür bazen kaybolur, bazı zamanlarda  ve yerlerde diğer zamanlara nazaran daha şiddetli olabilir.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Grip belirtileri ise hastalık geçene kadar devam eder.</a:t>
            </a:r>
            <a:r>
              <a:rPr lang="tr-TR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endParaRPr lang="tr-TR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17713"/>
            <a:ext cx="86868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Karbonmonoksit zehirlenmesinin belirtilerine karşı uyanık olmak önemlidir.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Özellikle karbon içeren yakıt veya ekipmanları kullanan kişilerin çok uyanık olması gerekmektedir.</a:t>
            </a:r>
          </a:p>
          <a:p>
            <a:r>
              <a:rPr lang="tr-TR" b="1" smtClean="0">
                <a:solidFill>
                  <a:schemeClr val="hlink"/>
                </a:solidFill>
                <a:latin typeface="Arial Narrow" pitchFamily="34" charset="0"/>
              </a:rPr>
              <a:t>Eğer ailenin bütün üyelerinde benzer belirtiler görülürse, bu durum hayatidir ve acilen yardım istemek gereklidir.</a:t>
            </a: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724775" cy="1752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b="1">
                <a:solidFill>
                  <a:schemeClr val="hlink"/>
                </a:solidFill>
                <a:latin typeface="Arial Narrow" pitchFamily="34" charset="0"/>
              </a:rPr>
              <a:t/>
            </a:r>
            <a:br>
              <a:rPr lang="tr-TR" sz="3600" b="1">
                <a:solidFill>
                  <a:schemeClr val="hlink"/>
                </a:solidFill>
                <a:latin typeface="Arial Narrow" pitchFamily="34" charset="0"/>
              </a:rPr>
            </a:br>
            <a:r>
              <a:rPr lang="tr-TR" sz="3600" b="1">
                <a:solidFill>
                  <a:schemeClr val="hlink"/>
                </a:solidFill>
                <a:latin typeface="Arial Narrow" pitchFamily="34" charset="0"/>
              </a:rPr>
              <a:t/>
            </a:r>
            <a:br>
              <a:rPr lang="tr-TR" sz="3600" b="1">
                <a:solidFill>
                  <a:schemeClr val="hlink"/>
                </a:solidFill>
                <a:latin typeface="Arial Narrow" pitchFamily="34" charset="0"/>
              </a:rPr>
            </a:br>
            <a:r>
              <a:rPr lang="tr-TR" sz="3600" b="1">
                <a:solidFill>
                  <a:schemeClr val="hlink"/>
                </a:solidFill>
                <a:latin typeface="Arial Narrow" pitchFamily="34" charset="0"/>
              </a:rPr>
              <a:t>Karbonmonoksit Zehirlenmesinin Kaynakları </a:t>
            </a:r>
            <a:br>
              <a:rPr lang="tr-TR" sz="3600" b="1">
                <a:solidFill>
                  <a:schemeClr val="hlink"/>
                </a:solidFill>
                <a:latin typeface="Arial Narrow" pitchFamily="34" charset="0"/>
              </a:rPr>
            </a:br>
            <a:endParaRPr lang="tr-TR" sz="36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421688" cy="4151313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Kendinizi ve ailenizi korumak için, bu öldürücü gazın kaynaklarını bilmek hayati öneme sahiptir.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Her yıl genç, yaşlı binlerce insan onları neyin öldürdüğünün farkına bile varmadan,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Ya kitap okurken, ya televizyon seyrederken yada uyurken karbonmonoksit zehirlenmesinden ölmektedir.</a:t>
            </a:r>
            <a:r>
              <a:rPr lang="tr-TR" smtClean="0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017713"/>
            <a:ext cx="8763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Hem evimizde, hem işyerlerimizde karbonmonoksit zehirlenmesine neden olan çeşitli kaynaklar bulunmaktadır. Bunlar; 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Doğalgaz veya benzin, propan, gazyağı, odun, kömür ve mangal kömürü gibi karbon içeren yakıtların doğru kullanılmaması,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Gazı dışarı kurallara uygun olarak verilmemiş kombi, soba, ısıtıcı, ocak kullanımı,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3713" y="2017713"/>
            <a:ext cx="8650287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Sigara dumanı,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Otomobil eksozu,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Hatalı ocak, baca, şömine,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Sobalarda, ısıtıcılarda hatalı bağlantı,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Kapalı ve küçük yerlerde gaz aletleri ve ısıtıcıların kullanımı,</a:t>
            </a:r>
          </a:p>
          <a:p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  <a:p>
            <a:endParaRPr lang="tr-TR" sz="3600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endParaRPr lang="tr-TR" smtClean="0">
              <a:solidFill>
                <a:schemeClr val="tx2"/>
              </a:solidFill>
              <a:latin typeface="Arial Narrow" pitchFamily="34" charset="0"/>
            </a:endParaRPr>
          </a:p>
          <a:p>
            <a:endParaRPr lang="tr-T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017713"/>
            <a:ext cx="83058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Hatalı merkezi ısıtma sistemi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Karbonmonoksit içeren yakıtların kullanıldığı kapalı alanlara yeterli hava gelmesinin engellenmesi (bacada meydana gelen tıkanma gibi)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57200"/>
            <a:ext cx="7793037" cy="990600"/>
          </a:xfrm>
        </p:spPr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Bu kaynaklara daha çok maruz kalan meslekler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Kaynakçılar, 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Makinistler, 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Motor operatörleri, 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İtfaiyeciler,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Liman çalışanları</a:t>
            </a:r>
            <a:r>
              <a:rPr lang="tr-TR" smtClean="0"/>
              <a:t>, 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017713"/>
            <a:ext cx="85344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Gişe görevlileri, 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Gümrük tetkik memurları,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Polis memurları,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Taksi şoförleri,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Forklift operatörleri,</a:t>
            </a:r>
          </a:p>
          <a:p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017713"/>
            <a:ext cx="83058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Her gün evimizde ve ofisimizde kullandığımız araç gereçler, arabamız ve diğer motorlu araçlar potansiyel karbonmonoksit kaynaklarıdır.</a:t>
            </a:r>
            <a:r>
              <a:rPr lang="tr-TR" b="1" smtClean="0">
                <a:solidFill>
                  <a:schemeClr val="bg2"/>
                </a:solidFill>
                <a:latin typeface="Arial Narrow" pitchFamily="34" charset="0"/>
              </a:rPr>
              <a:t>  </a:t>
            </a:r>
          </a:p>
          <a:p>
            <a:pPr>
              <a:buFont typeface="Wingdings" pitchFamily="2" charset="2"/>
              <a:buNone/>
            </a:pPr>
            <a:endParaRPr lang="tr-TR" b="1" smtClean="0">
              <a:solidFill>
                <a:schemeClr val="bg2"/>
              </a:solidFill>
              <a:latin typeface="Arial Narrow" pitchFamily="34" charset="0"/>
            </a:endParaRP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Her yıl binlerce insanın ölümüne, kalıcı hasarlara ve sakatlıklara neden olmaktadır.</a:t>
            </a:r>
            <a:r>
              <a:rPr lang="tr-TR" smtClean="0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Genel Olarak Hassas Olan Gruplar;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Yaşlılar,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Çocuklar,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Hamileler,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Akciğer ve kalp hastaları,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Sigara içenler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Doğmamış bebekler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Karbonmonoksit Zehirlenmesinin Önlenmesi</a:t>
            </a:r>
            <a:r>
              <a:rPr lang="tr-TR" smtClean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Korbonmonoksit zehirlenmesinden korunmak için evin içinde ve civarında almamız gereken birçok önlem bulunmaktadır.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Ayrıca işyeri sahiplerinin işçileri korumak için alması gereken önlemlerde bulunmaktadır.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 önlemler; </a:t>
            </a:r>
          </a:p>
          <a:p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  <a:p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017713"/>
            <a:ext cx="8763000" cy="4230687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Kullandığınız soba, ocak, gazlı ısıtıcılar, fırın, şömine gibi bütün yanmalı aletleri sertifikalı ve eğitimli profesyonellere düzenli olarak kontrol ettirin. 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Düzenli olarak baca deliğini kontrol edin ve havalandırmanın yeterli olduğundan ve yanan gazın rahat bir şekilde dışarı verildiğinden emin olun,</a:t>
            </a:r>
            <a:r>
              <a:rPr lang="tr-TR" smtClean="0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017713"/>
            <a:ext cx="85344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Dumanını dışarı veren araç gereç seçin.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 aletleri daima kullanım kılavuzlarına göre kullanın.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Yanma esnasında gerekli olduğu durumlarda  kapı ve pencereleri açarak havalandırın.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Kontrol edilmemiş ve havalandırması olmayan ısıtıcıların bulunduğu odalarda uyumayın. </a:t>
            </a:r>
          </a:p>
          <a:p>
            <a:pPr>
              <a:buFont typeface="Wingdings" pitchFamily="2" charset="2"/>
              <a:buNone/>
            </a:pPr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017713"/>
            <a:ext cx="86106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Evinizde ısınmak için asla gaz sobası kullanmayın,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Dumanın hızlıca birikeceği kapalı yerlerde herhangi bir yakıtla yanan araç gereç kullanmayın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Oturduğunuz ve uyuduğunuz yere yüksek standartlarda CO detektörü monte ettirin.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 detektör yüksekte veya tavanda olmalı çünkü CO hızla yükselir. </a:t>
            </a:r>
          </a:p>
          <a:p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  <a:p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  <a:p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  <a:p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2017713"/>
            <a:ext cx="80010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Karbonmonoksit zehirlemesinin belirtileri ve yapılması gerekenler hakkında bilgi sahibi olun,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Arabanızı motoru çalışırken garajda bırakmayın.</a:t>
            </a:r>
          </a:p>
          <a:p>
            <a:pPr>
              <a:buFont typeface="Wingdings" pitchFamily="2" charset="2"/>
              <a:buNone/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Karbonmonoksit kaçağını nasıl farkedebiliriz?</a:t>
            </a:r>
            <a:b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</a:br>
            <a:endParaRPr lang="tr-TR" sz="3200" b="1" smtClean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Karbonmonoksit renksiz kokusuz, tatsız öldürücü bir gazdır.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Sessiz ve öldürücü bu tehlikeli gaz farkedilmesininin zorluğu nedeniyle “sessiz katil olarak” kötü bir ün bile kazanmıştır.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 gaz nedeniyle ortaya çıkan semptomlar bile çok belirgin değildir.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4713" y="2017713"/>
            <a:ext cx="8269287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 gaza uzun süre maruz kalan kişiler grip olduğunu zannetmektedirler.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Karbonmonoksit kaçağını fark etmeye çalışmak bu nedenle son derece zordur,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Yapabileceğimiz en önemli şey bilgi sahibi olmak ve bu bilgiler kapsamında uyanık olmaktır. </a:t>
            </a:r>
          </a:p>
          <a:p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Sobanın, ocağın, karbon içeren her türlü materyal ve yakıtın, araba ekzosunun, hatta buzdolabının bile karbonmonoksit kaynağı olduğunu unutmayın,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 nedenle muhtemelen herkes evinde veya işyerinde çeşitli derecelerde karbonmoksit salınımı yapan herhangi bir kaynağa sahiptir.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017713"/>
            <a:ext cx="89154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Grip benzeri belirtiler başlarsa, kendi kendinizi karbonmonoksit zehirlenmesi ile grip belirtileri arasındaki farkı hatırlayarak kontrol edin,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Evde ve işyerinde birçok insanda bu belirtilerin tekrar ve tekrar görüldüğünü fark ederseniz karbonmonoksit zehirlenmesi açısından kontrol ettirin.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Ev hayvanlarınızı da gözlem altında tutun.  </a:t>
            </a:r>
          </a:p>
          <a:p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017713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İnsanlar zehirlendiğinin farkına bile varmadan bir daha uyanamayacakları bir uykuya dalmaktadırlar.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Karbonmonoksit zehirlenmesinin size, ailenize ve sevdiklerinize zararını en aza indirebilmek için zehirlenme nedenleri, tedavisi ve zehirlenme belirtilerinin neler olduğunun farkında olmak ve bilgi sahibi olmak hayati öneme sahiptir.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981200"/>
            <a:ext cx="8991600" cy="42672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Karbonmonoksit kaçağını fark etmenin diğer önemli bir yolu karbonmonoksit dedektörü kurmaktır.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Karbonmonoksit detektörü havada anormal karbonmonoksit bulunduğunda alarm vermek üzere dizayn edilmiştir.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Yetkili kuruluşlar tarafından onaylanmış detektörleri almak,yatak odası, oturma odasına kurmak ve nasıl çalıştığı iyi öğrenmek hayati öneme sahiptir.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6144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200">
                <a:solidFill>
                  <a:schemeClr val="hlink"/>
                </a:solidFill>
                <a:latin typeface="Arial Narrow" pitchFamily="34" charset="0"/>
              </a:rPr>
              <a:t/>
            </a:r>
            <a:br>
              <a:rPr lang="tr-TR" sz="3200">
                <a:solidFill>
                  <a:schemeClr val="hlink"/>
                </a:solidFill>
                <a:latin typeface="Arial Narrow" pitchFamily="34" charset="0"/>
              </a:rPr>
            </a:br>
            <a:r>
              <a:rPr lang="tr-TR" sz="3200">
                <a:solidFill>
                  <a:schemeClr val="hlink"/>
                </a:solidFill>
                <a:latin typeface="Arial Narrow" pitchFamily="34" charset="0"/>
              </a:rPr>
              <a:t/>
            </a:r>
            <a:br>
              <a:rPr lang="tr-TR" sz="3200">
                <a:solidFill>
                  <a:schemeClr val="hlink"/>
                </a:solidFill>
                <a:latin typeface="Arial Narrow" pitchFamily="34" charset="0"/>
              </a:rPr>
            </a:br>
            <a:r>
              <a:rPr lang="tr-TR" sz="3200" b="1">
                <a:solidFill>
                  <a:schemeClr val="hlink"/>
                </a:solidFill>
                <a:latin typeface="Arial Narrow" pitchFamily="34" charset="0"/>
              </a:rPr>
              <a:t>Karbonmonoksit kaçağından şüphelenirseniz ne yapmalısınız? </a:t>
            </a:r>
            <a:br>
              <a:rPr lang="tr-TR" sz="3200" b="1">
                <a:solidFill>
                  <a:schemeClr val="hlink"/>
                </a:solidFill>
                <a:latin typeface="Arial Narrow" pitchFamily="34" charset="0"/>
              </a:rPr>
            </a:br>
            <a:endParaRPr lang="tr-TR" sz="32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algn="just"/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Eğer evinizde bir karbonmonoksit kaçağından şüphelenirseniz yapacağınız ilk şey orayı terk etmektir. </a:t>
            </a:r>
          </a:p>
          <a:p>
            <a:pPr algn="just"/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Sanki bir yangın varmış gibi hareket edin.</a:t>
            </a:r>
          </a:p>
          <a:p>
            <a:pPr algn="just"/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Asla kendinize ait eşyaları almak için vakit harcamayın.</a:t>
            </a:r>
          </a:p>
          <a:p>
            <a:pPr algn="just">
              <a:buFont typeface="Wingdings" pitchFamily="2" charset="2"/>
              <a:buNone/>
            </a:pPr>
            <a:r>
              <a:rPr lang="tr-TR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  <a:p>
            <a:endParaRPr lang="tr-TR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017713"/>
            <a:ext cx="83820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Kim varsa herkes derhal o alanı terk etmeli ve temiz havaya çıkmalıdır. 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Giderken açabileceğiniz pencere kapı varsa açın. 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Yetkili kuruluşa kaçaktan şüphelendiğinizi bildirin. 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Yetkililer tarafından güvenilir olduğu bildirilene kadar herhangi bir nedenle kesinlikle geri dönmeyin.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17713"/>
            <a:ext cx="8686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Derhal hastaneye gidin ve ailenizin bütün fertlerini karbonmonoksit zehirlenmesi açısından kontrol ettirin.  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Kullandığınız yanmalı bütün araç gereçleri, havalandırmayı, bacayı yetkili kişilere kontrol ettirmeden kullanmaya başlamayın.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hlink"/>
                </a:solidFill>
                <a:latin typeface="Arial Narrow" pitchFamily="34" charset="0"/>
              </a:rPr>
              <a:t>Gelecekte tekrar bu problemle karşılaşmamak için bu araç gereçleri düzenli olarak kontrol ettirin</a:t>
            </a:r>
            <a:endParaRPr lang="tr-TR" sz="2800" b="1" smtClean="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b="1" smtClean="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smtClean="0">
                <a:solidFill>
                  <a:schemeClr val="hlink"/>
                </a:solidFill>
                <a:latin typeface="Arial Narrow" pitchFamily="34" charset="0"/>
              </a:rPr>
              <a:t>Soba, Şofben, Baca Kazalarına Karşı Gerekli Bilgi Önlemler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Bilgisizlik ve ihmal yüzünden ülkemizde her yıl yüzlerce insanımız sobalar, şofbenler ve kombilerden dolayı karbon monoksit zehirlenmesine maruz kalmaktadır.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Sobada eksik yanma sonucu oluşan karbon monoksit oda içine sızarak zehirlenmelere neden olmaktadır.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2017713"/>
            <a:ext cx="81534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 ve şofben zehirlenmelerine maruz kalmamak için aşağıda belirtilen hususlara dikkat etmek gerekmektedir.</a:t>
            </a:r>
          </a:p>
          <a:p>
            <a:pPr>
              <a:buFont typeface="Wingdings" pitchFamily="2" charset="2"/>
              <a:buNone/>
            </a:pPr>
            <a:r>
              <a:rPr lang="tr-TR" b="1" smtClean="0">
                <a:solidFill>
                  <a:schemeClr val="hlink"/>
                </a:solidFill>
                <a:latin typeface="Arial Narrow" pitchFamily="34" charset="0"/>
              </a:rPr>
              <a:t>Kömürlü sobalarda dikkat edilecek hususlar;</a:t>
            </a:r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 tutuşturulurken yakıtın üstten yanması sağlanmalıdır, böylece soba içinde ortaya çıkan zehirli gazlar yanarak sobayı terk ederler.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017713"/>
            <a:ext cx="82296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 aşırı doldurulmamalıdır. Aşırı doldurulan sobanın duman yolu daralır ve soba içinde düzensiz ısı dağılımı olacağından baca çekişi zayıflar.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Kömürü tutuşturmak için, üzerine az miktarda kağıt ya da karton ve bunların üzerine de kolay yanan çıra ve odun konulmalıdır</a:t>
            </a:r>
            <a:r>
              <a:rPr lang="tr-TR" smtClean="0">
                <a:solidFill>
                  <a:schemeClr val="tx2"/>
                </a:solidFill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686800" cy="4151313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Tutuşması güç yakıtların sönmekte olan sobaya asla koyulmaması gerekmektedir. Yakıt iyi olsa bile yavaş yavaş ilave edilmelidir.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Yatmadan önce kesinlikle sobaya yakıt konulmamalıdır.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Sobaya, yeni atılan yakıtın üzerine kor halindeki yakıttan bir miktar konulması sobadaki yakıtın sürekli olarak üstten yanmasını sağlar.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17713"/>
            <a:ext cx="86868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Sobalı odada kesinlikle yatılmamalıdır. Ancak zorunlu hallerde </a:t>
            </a:r>
            <a:r>
              <a:rPr lang="tr-TR" b="1" smtClean="0">
                <a:solidFill>
                  <a:schemeClr val="hlink"/>
                </a:solidFill>
                <a:latin typeface="Arial Narrow" pitchFamily="34" charset="0"/>
              </a:rPr>
              <a:t>sobanın söndüğünden emin olunarak sobalı odada yatılabilir.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Lodoslu havalarda kesinlikle soba yakılmamalıdır. Soba zehirlenmelerinin büyük çoğunluğu </a:t>
            </a:r>
            <a:r>
              <a:rPr lang="tr-TR" b="1" smtClean="0">
                <a:solidFill>
                  <a:schemeClr val="hlink"/>
                </a:solidFill>
                <a:latin typeface="Arial Narrow" pitchFamily="34" charset="0"/>
              </a:rPr>
              <a:t>lodoslu havalarda yakılan sobalardan</a:t>
            </a: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 kaynaklanmaktadır.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Sobaların Temizlik Ve Bakımı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Sobaların düzenli olarak temizlenmesi ve bakımı bir yandan yakıtın daha verimli yanmasına (yakıt tasarrufuna) öte yandan da çevreye zarar veren salınımların azalmasına neden olur.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Bundan dolayı sobaların temizlik ve bakımına özen gösterilmelidir. Bunlar;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r>
              <a:rPr lang="tr-TR" sz="3600" b="1" smtClean="0">
                <a:solidFill>
                  <a:schemeClr val="hlink"/>
                </a:solidFill>
                <a:latin typeface="Arial Narrow" pitchFamily="34" charset="0"/>
              </a:rPr>
              <a:t>Karbonmonoksit Zehirlenmesi Nedir? </a:t>
            </a:r>
            <a:br>
              <a:rPr lang="tr-TR" sz="3600" b="1" smtClean="0">
                <a:solidFill>
                  <a:schemeClr val="hlink"/>
                </a:solidFill>
                <a:latin typeface="Arial Narrow" pitchFamily="34" charset="0"/>
              </a:rPr>
            </a:br>
            <a:r>
              <a:rPr lang="tr-TR" sz="3600" b="1" smtClean="0">
                <a:solidFill>
                  <a:schemeClr val="hlink"/>
                </a:solidFill>
                <a:latin typeface="Arial Narrow" pitchFamily="34" charset="0"/>
              </a:rPr>
              <a:t>Belirtileri Nelerdir?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017713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Karbonmonoksit bütün dünyada birçok ölüme neden olmaktadır. 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Genellikle bu ölümler, doğal gaz ve karbon içeren kömür, odun, gazyağı, proban gazı gibi yakıtların tam yanmaması, 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Soba, şofben ve diğer araç gereçlerinin hatalı kullanılması,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Ve havalandırmanın yeterli olmamasından kaynaklanmaktadır. </a:t>
            </a:r>
          </a:p>
          <a:p>
            <a:pPr>
              <a:lnSpc>
                <a:spcPct val="90000"/>
              </a:lnSpc>
            </a:pPr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83058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Sobanın her yanıştan önce külü, kül silkme kolu kullanılarak, kül kutusuna toplanmalı ve dışarı alınmalıdır.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Izgara üzerinde biriken cüruflar ızgarayı tıkar ve böylece yanma için gerekli olan havanın ızgaradan yanma odasına geçmesini engeller.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81200"/>
            <a:ext cx="83058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Izgara üzerinde cüruf olup olmadığı kontrol edilmeli,varsa bir maşa ile temizlenmelidir.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Ayrıca sobanın iç duvarlarına yapışan cüruflar varsa bunlar da zaman zaman temizlenmelidir.</a:t>
            </a:r>
          </a:p>
          <a:p>
            <a:r>
              <a:rPr lang="tr-TR" b="1" smtClean="0">
                <a:solidFill>
                  <a:schemeClr val="hlink"/>
                </a:solidFill>
                <a:latin typeface="Arial Narrow" pitchFamily="34" charset="0"/>
              </a:rPr>
              <a:t>Soba mutlaka standartlara uygun yapılmış (TSE belgeli) olmalıdır.</a:t>
            </a:r>
          </a:p>
          <a:p>
            <a:pPr>
              <a:buFont typeface="Wingdings" pitchFamily="2" charset="2"/>
              <a:buNone/>
            </a:pPr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Sobanın Montaj Ve Kullanımında Nelere Dikkat Edilmelidir?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Soba, kapasitesine uyan yeterli hacimde bir yere kurulmalıdır.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 sıcaktan etkilenmeyen yanmaz bir levha ya da tercihen mermer üzerine yerleştirilmelidir.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Sobanın ısısından iyi yararlanabilmek için duvara çok yakın olmamalıdır. Soba ile en yakın duvar arasındaki açıklık en az 50 cm olmalıdır</a:t>
            </a:r>
            <a:r>
              <a:rPr lang="tr-TR" b="1" smtClean="0">
                <a:solidFill>
                  <a:schemeClr val="folHlink"/>
                </a:solidFill>
                <a:latin typeface="Arial Narrow" pitchFamily="34" charset="0"/>
              </a:rPr>
              <a:t>.</a:t>
            </a:r>
          </a:p>
          <a:p>
            <a:endParaRPr lang="tr-TR" b="1" smtClean="0">
              <a:solidFill>
                <a:schemeClr val="folHlink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81200"/>
            <a:ext cx="83058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 boruları mümkün olduğunca kısa ve düşey doğrultuda olmalı, yatay borular bacaya hafif bir eğimle döşenmelidir.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Uzun yatay boruların kullanımından kaçınılmalıdır. Boruların yatay mesafesi en fazla 2 m olmalıdır. En fazla 2 adet dirsek kullanılmalıdır.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017713"/>
            <a:ext cx="86106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 borularının birbiriyle birleştirilmesinde hava ve baca gazı sızdırmazlığı sağlanmalıdır</a:t>
            </a:r>
            <a:r>
              <a:rPr lang="tr-TR" smtClean="0">
                <a:solidFill>
                  <a:schemeClr val="tx2"/>
                </a:solidFill>
              </a:rPr>
              <a:t>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Sobanın bulunduğu yer sürekli havalandırılmalıdır.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 kesinlikle yatak odaları ve banyoya kurulmamalıdır.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Kömür Alımında Dikkat Edilmesi</a:t>
            </a:r>
            <a:r>
              <a:rPr lang="tr-TR" sz="3200" smtClean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Gereken Hususlar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Her sezon kömür alırken herhangi bir yasal sorunla karşılaşmamak için, illerdeki Mahalli Çevre Kurullarınca alınan kararlara mutlaka uyun.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Kömürlerini izin belgeli firmalardan alın,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Satıcılardan fatura, menşei denetim belgesi alın,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Denetleme sırasında bunları ibraz etmekle yükümlüsünüz.</a:t>
            </a:r>
            <a:endParaRPr lang="tr-TR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017713"/>
            <a:ext cx="85344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Satın aldığınız kömürlerin soba veya kaloriferlerde verimli yakılmasına ilişkin bilgileri içeren yakma kılavuzunu satıcılardan talep edin.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Yakma kılavuzunu, işyeri ve konutların kalorifer dairelerinde muhafaza edin.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İşyerleri ve konutlarda Ateşçi veya Kazancı belgesi olmayan kaloriferci çalıştırılmayın.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905000"/>
            <a:ext cx="8839200" cy="42275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b="1" smtClean="0">
                <a:solidFill>
                  <a:schemeClr val="hlink"/>
                </a:solidFill>
                <a:latin typeface="Arial Narrow" pitchFamily="34" charset="0"/>
              </a:rPr>
              <a:t>	Yanma Olayı</a:t>
            </a:r>
          </a:p>
          <a:p>
            <a:pPr>
              <a:buFont typeface="Wingdings" pitchFamily="2" charset="2"/>
              <a:buNone/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	Yakıtların yanmaları esnasında çıkardıkları renklerine bakarak, yanmanın tam veya eksik olduğu anlaşılabilir.</a:t>
            </a:r>
          </a:p>
          <a:p>
            <a:pPr>
              <a:buFont typeface="Wingdings" pitchFamily="2" charset="2"/>
              <a:buNone/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 	</a:t>
            </a:r>
            <a:r>
              <a:rPr lang="tr-TR" b="1" smtClean="0">
                <a:solidFill>
                  <a:schemeClr val="hlink"/>
                </a:solidFill>
                <a:latin typeface="Arial Narrow" pitchFamily="34" charset="0"/>
              </a:rPr>
              <a:t>Mavi alev:</a:t>
            </a: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 Tam yanma,</a:t>
            </a:r>
          </a:p>
          <a:p>
            <a:pPr>
              <a:buFont typeface="Wingdings" pitchFamily="2" charset="2"/>
              <a:buNone/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 	</a:t>
            </a:r>
            <a:r>
              <a:rPr lang="tr-TR" b="1" smtClean="0">
                <a:solidFill>
                  <a:schemeClr val="hlink"/>
                </a:solidFill>
                <a:latin typeface="Arial Narrow" pitchFamily="34" charset="0"/>
              </a:rPr>
              <a:t>Portakal alev:</a:t>
            </a: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 Eksik yanma</a:t>
            </a:r>
          </a:p>
          <a:p>
            <a:pPr>
              <a:buFont typeface="Wingdings" pitchFamily="2" charset="2"/>
              <a:buNone/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	</a:t>
            </a:r>
            <a:r>
              <a:rPr lang="tr-TR" b="1" smtClean="0">
                <a:solidFill>
                  <a:schemeClr val="hlink"/>
                </a:solidFill>
                <a:latin typeface="Arial Narrow" pitchFamily="34" charset="0"/>
              </a:rPr>
              <a:t>Sarı alev:</a:t>
            </a: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 Bu renkteki yanmada yakıt yakılmamalıdır.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Bacalarda Dikkat Edilecek Hususlar</a:t>
            </a:r>
          </a:p>
        </p:txBody>
      </p:sp>
      <p:pic>
        <p:nvPicPr>
          <p:cNvPr id="5325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2328863"/>
            <a:ext cx="6742113" cy="3492500"/>
          </a:xfrm>
          <a:noFill/>
        </p:spPr>
      </p:pic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762000" y="2057400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 b="1">
                <a:solidFill>
                  <a:schemeClr val="tx2"/>
                </a:solidFill>
                <a:latin typeface="Arial Narrow" pitchFamily="34" charset="0"/>
              </a:rPr>
              <a:t>Pencere veya Duvar Delinerek Yapılan Bacalar</a:t>
            </a:r>
          </a:p>
          <a:p>
            <a:r>
              <a:rPr lang="tr-TR" sz="2000" b="1">
                <a:solidFill>
                  <a:schemeClr val="tx2"/>
                </a:solidFill>
                <a:latin typeface="Arial Narrow" pitchFamily="34" charset="0"/>
              </a:rPr>
              <a:t>(Yanlı</a:t>
            </a:r>
            <a:r>
              <a:rPr lang="tr-TR" sz="2000">
                <a:solidFill>
                  <a:schemeClr val="tx2"/>
                </a:solidFill>
                <a:latin typeface="Arial Narrow" pitchFamily="34" charset="0"/>
              </a:rPr>
              <a:t>ş</a:t>
            </a:r>
            <a:r>
              <a:rPr lang="tr-TR" sz="2000" b="1">
                <a:solidFill>
                  <a:schemeClr val="tx2"/>
                </a:solidFill>
                <a:latin typeface="Arial Narrow" pitchFamily="34" charset="0"/>
              </a:rPr>
              <a:t>) 					(Doğru)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017713"/>
            <a:ext cx="84582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 tür bacalar çabuk soğuduğu için yalıtılması gerekir.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Aksi halde soğuyan baca gazı içindeki su buharı yoğunlaşır ve baca çekişi azalır.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Yükselmesi zorlasan bacadaki gazlar soba ve boru çevresindeki çatlak, delik gibi boşluklardan odaya sızar.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Odaya sızan baca gazı içindeki karbonmonoksit zehirlenmelere neden olur.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017713"/>
            <a:ext cx="85344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Karbonmonoksit zehirlenmeleri kışın insanlar ısınmak için korbon içeren bu tipte yakıtlar kullandıkları için en yüksek seviyesine ulaşır. </a:t>
            </a:r>
          </a:p>
          <a:p>
            <a:pPr>
              <a:buFont typeface="Wingdings" pitchFamily="2" charset="2"/>
              <a:buNone/>
            </a:pPr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 durum kış mevsimini yılın diğer zamanlarına nazaran daha riskli hale getirir.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017713"/>
            <a:ext cx="84582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Böyle bacalarda daha fazla kurum ve katran oluşur bu da bacanın tıkanmasına yol açar. Bacası temizlenmeyen sobalarda verimli yanma olmaz ve daha fazla yakıt tüketilir.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Baca gazlarının soğumasını azaltmak, baca tepmesini önlemek ve hava şartlarının etkisini azaltmak için </a:t>
            </a:r>
            <a:r>
              <a:rPr lang="tr-TR" b="1" smtClean="0">
                <a:solidFill>
                  <a:schemeClr val="hlink"/>
                </a:solidFill>
                <a:latin typeface="Arial Narrow" pitchFamily="34" charset="0"/>
              </a:rPr>
              <a:t>bacalar yalıtılmalı veya baca duvarı et kalınlıgı en az 10 cm. olmalıdır.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79513" y="2017713"/>
            <a:ext cx="7964487" cy="4114800"/>
          </a:xfrm>
        </p:spPr>
        <p:txBody>
          <a:bodyPr/>
          <a:lstStyle/>
          <a:p>
            <a:r>
              <a:rPr lang="tr-TR" smtClean="0">
                <a:solidFill>
                  <a:schemeClr val="tx2"/>
                </a:solidFill>
              </a:rPr>
              <a:t>Pencere veya duvar delinerek yapılan bacada mutlaka delinen kısımda sızdırmazlık sağlanmalıdır</a:t>
            </a:r>
            <a:r>
              <a:rPr lang="tr-TR" smtClean="0"/>
              <a:t>.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2554288"/>
            <a:ext cx="8382000" cy="3313112"/>
          </a:xfrm>
          <a:noFill/>
        </p:spPr>
      </p:pic>
      <p:sp>
        <p:nvSpPr>
          <p:cNvPr id="57347" name="Rectangle 5"/>
          <p:cNvSpPr>
            <a:spLocks noChangeArrowheads="1"/>
          </p:cNvSpPr>
          <p:nvPr/>
        </p:nvSpPr>
        <p:spPr bwMode="auto">
          <a:xfrm>
            <a:off x="762000" y="19050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chemeClr val="tx2"/>
                </a:solidFill>
              </a:rPr>
              <a:t>2- Etkili Baca Yüksekli</a:t>
            </a:r>
            <a:r>
              <a:rPr lang="tr-TR">
                <a:solidFill>
                  <a:schemeClr val="tx2"/>
                </a:solidFill>
              </a:rPr>
              <a:t>ğ</a:t>
            </a:r>
            <a:r>
              <a:rPr lang="tr-TR" b="1">
                <a:solidFill>
                  <a:schemeClr val="tx2"/>
                </a:solidFill>
              </a:rPr>
              <a:t>i ve Baca Ba</a:t>
            </a:r>
            <a:r>
              <a:rPr lang="tr-TR">
                <a:solidFill>
                  <a:schemeClr val="tx2"/>
                </a:solidFill>
              </a:rPr>
              <a:t>s</a:t>
            </a:r>
            <a:r>
              <a:rPr lang="tr-TR" b="1">
                <a:solidFill>
                  <a:schemeClr val="tx2"/>
                </a:solidFill>
              </a:rPr>
              <a:t>lı</a:t>
            </a:r>
            <a:r>
              <a:rPr lang="tr-TR">
                <a:solidFill>
                  <a:schemeClr val="tx2"/>
                </a:solidFill>
              </a:rPr>
              <a:t>g</a:t>
            </a:r>
            <a:r>
              <a:rPr lang="tr-TR" b="1">
                <a:solidFill>
                  <a:schemeClr val="tx2"/>
                </a:solidFill>
              </a:rPr>
              <a:t>ı</a:t>
            </a:r>
          </a:p>
          <a:p>
            <a:r>
              <a:rPr lang="tr-TR" b="1">
                <a:solidFill>
                  <a:schemeClr val="tx2"/>
                </a:solidFill>
              </a:rPr>
              <a:t>(Yanlı</a:t>
            </a:r>
            <a:r>
              <a:rPr lang="tr-TR">
                <a:solidFill>
                  <a:schemeClr val="tx2"/>
                </a:solidFill>
              </a:rPr>
              <a:t>s</a:t>
            </a:r>
            <a:r>
              <a:rPr lang="tr-TR" b="1">
                <a:solidFill>
                  <a:schemeClr val="tx2"/>
                </a:solidFill>
              </a:rPr>
              <a:t>) 					(Do</a:t>
            </a:r>
            <a:r>
              <a:rPr lang="tr-TR">
                <a:solidFill>
                  <a:schemeClr val="tx2"/>
                </a:solidFill>
              </a:rPr>
              <a:t>ğ</a:t>
            </a:r>
            <a:r>
              <a:rPr lang="tr-TR" b="1">
                <a:solidFill>
                  <a:schemeClr val="tx2"/>
                </a:solidFill>
              </a:rPr>
              <a:t>ru)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017713"/>
            <a:ext cx="86106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Yangın emniyeti için bacalar çatının mahyasından en az 50-80 cm. yükseklikte olmalıdır.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Sobalarda verimli bir yanma için etkili baca yüksekliği yeterli olmalıdır. Baca yüksekliği yeterli değilse, yanma verimli olmaz.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 tür sobalarda sık aralıklarla baca gazı tepmesi olur.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4713" y="2017713"/>
            <a:ext cx="8269287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İdeal yanma için etkili baca yüksekliği en az 3.5 metre, en fazla 5 metre olmalıdır.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Uzun bacalı binalarda, yoğuşmayı önlemek için baca malzemesi olarak taş, tuğla veya paslanmaz çelik kullanılması uygundur.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Bacalara, yağmur suları, kuşlar, vb. maddelerin girmesini engellemek için mutlaka başlık kullanılmalıdır.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895600"/>
            <a:ext cx="3200400" cy="2413000"/>
          </a:xfrm>
          <a:noFill/>
        </p:spPr>
      </p:pic>
      <p:pic>
        <p:nvPicPr>
          <p:cNvPr id="6041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8194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Rectangle 6"/>
          <p:cNvSpPr>
            <a:spLocks noChangeArrowheads="1"/>
          </p:cNvSpPr>
          <p:nvPr/>
        </p:nvSpPr>
        <p:spPr bwMode="auto">
          <a:xfrm>
            <a:off x="609600" y="2133600"/>
            <a:ext cx="6313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 b="1">
                <a:solidFill>
                  <a:schemeClr val="folHlink"/>
                </a:solidFill>
                <a:latin typeface="Arial Narrow" pitchFamily="34" charset="0"/>
              </a:rPr>
              <a:t>3 Yüksek Engellerin Baca Üzerine Etkisi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017713"/>
            <a:ext cx="86106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Binanın çevresinde yüksek yapılar veya ağaç gibi engeller mevcutsa rüzgarlı havalarda hava akışı yüksekten alçağa doğru olacağından böyle durumlarda sık sık baca tepmesi meydana gelir,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 da soba zehirlenmelerine neden olur. Bunun önüne geçebilmek için bina bacası ile yüksek engel arasındaki mesafe en az 6 m olmalıdır.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017713"/>
            <a:ext cx="85344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Binaların Yangından Korunması Hakkında Yönetmelik hükümlerine göre;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Odun, kömür gibi yüksek oranda is bırakan yakıt kullanıldığı takdirde bacalar 2 ayda bir, diğer yakıtlar (sıvı ve gaz gibi) kullanıldığı takdirde bacalar 3 ayda bir temizlenmelidir</a:t>
            </a:r>
            <a:r>
              <a:rPr lang="tr-TR" smtClean="0">
                <a:solidFill>
                  <a:schemeClr val="folHlink"/>
                </a:solidFill>
                <a:latin typeface="Arial Narrow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50913" y="2017713"/>
            <a:ext cx="8193087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Bacaların temizliği mahalli itfaiye teşkilatı tarafından yapılmaktadır.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Yönetmelik özel firmalara da itfaiyeden izin almak kaydı ile baca temizliği yapabilme imkanı getirmiştir.</a:t>
            </a:r>
          </a:p>
          <a:p>
            <a:endParaRPr lang="tr-TR" b="1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Basit Baca Çekiş</a:t>
            </a:r>
            <a:r>
              <a:rPr lang="tr-TR" sz="3200" smtClean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Deneyi</a:t>
            </a:r>
            <a:endParaRPr lang="tr-TR" b="1" smtClean="0"/>
          </a:p>
        </p:txBody>
      </p:sp>
      <p:pic>
        <p:nvPicPr>
          <p:cNvPr id="6451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2743200"/>
            <a:ext cx="6858000" cy="289560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17713"/>
            <a:ext cx="86868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Karbonmonoksit solunduğunda kandaki oksijenin yerini almaktadır.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Bunun sonucu hücreler ölmekte, oksijen açlığı ortaya çıkmaktadır.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Kandaki bu oksijen açlığı anoksi olarak bilinmektedir.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endParaRPr lang="tr-TR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Şofben Kullanımında Dikkat Edilecek Hususlar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Şofben mutlaka bacaya bağlanmalı, baca bağlantısı olmayan şofben asla çalıştırılmamalıdır.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Şofben zehirlenmeleri genellikle gaz kaçaklarından değil, yeterli havalandırma yapılmayan yerlerde, oksijen oranının düşmesi ve karbonmonoksit oranının yükselmesi nedeniyle gerçekleşmektedir</a:t>
            </a:r>
            <a:r>
              <a:rPr lang="tr-TR" b="1" smtClean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017713"/>
            <a:ext cx="85344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 nedenle şofbenin kullanıldığı yere sürekli temiz hava girmesi sağlanmalıdır.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Mümkünse şofben banyo dışına kurulmalıdır.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Şofbenin montajı, mutlaka yetkili servis tarafından yapılmalıdır</a:t>
            </a:r>
            <a:r>
              <a:rPr lang="tr-TR" smtClean="0"/>
              <a:t>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905000"/>
            <a:ext cx="7924800" cy="3276600"/>
          </a:xfrm>
          <a:noFill/>
        </p:spPr>
      </p:pic>
      <p:sp>
        <p:nvSpPr>
          <p:cNvPr id="67587" name="Rectangle 5"/>
          <p:cNvSpPr>
            <a:spLocks noChangeArrowheads="1"/>
          </p:cNvSpPr>
          <p:nvPr/>
        </p:nvSpPr>
        <p:spPr bwMode="auto">
          <a:xfrm>
            <a:off x="1066800" y="556260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 b="1">
                <a:solidFill>
                  <a:schemeClr val="tx2"/>
                </a:solidFill>
                <a:latin typeface="Arial Narrow" pitchFamily="34" charset="0"/>
              </a:rPr>
              <a:t>Şekil 4: Şofben baca bağlantı detayı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017713"/>
            <a:ext cx="8305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Şofben bacası mümkünse müstakil baca olmalıdır.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Eğer şönt baca kullanılacaksa, dairemize ait baca ana bacaya sekil 1’deki gibi üst kattaki baca seviyesinden bağlanmalıdır.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Bacamız mutlaka standartlara uygun olmalıdır.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Kesinlikle tek kolonlu bacaya birden fazla bağlantı yapılmamalıdır.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17713"/>
            <a:ext cx="8040688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Baca bağlantısı sekil 1’deki gibi eğimli olmalıdır</a:t>
            </a:r>
            <a:r>
              <a:rPr lang="tr-TR" smtClean="0"/>
              <a:t>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Bacayla duvar arasında tam bir sızdırmazlık olmalıdır</a:t>
            </a:r>
            <a:r>
              <a:rPr lang="tr-TR" smtClean="0"/>
              <a:t>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Atık gaz çıkış borusu baca kesitini daraltmayacak şekilde bacaya bağlanmalıdır.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17713"/>
            <a:ext cx="79248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Atık gaz çıkış boruları,merdiven sahanlığından, bina girişlerinden, havalandırma boşluklarından, çatı arasından, yatak odalarından, banyo ve tuvaletlerden geçirilmemelidir.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Şofbenin monte edileceği mekan yeterli büyüklükte olmalıdır.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05000"/>
            <a:ext cx="8153400" cy="4227513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Şofben mümkünse banyo yerine balkona veya başka bir mekana takılmalıdır.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Hermetik bacalı sistemler ortamdaki oksijene ihtiyaç duymadığı için daha sağlıklıdır.</a:t>
            </a:r>
            <a:r>
              <a:rPr lang="tr-TR" smtClean="0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Bacalı uygulamalar yapılacaksa cihaz için gerekli olan yanma havasının temini için mutlaka havalandırmalar yapılmalıdır.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017713"/>
            <a:ext cx="83820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Cihazımız hermetik olsa dahi banyo kapısı havalandırma menfezleri teknik olarak gereklidir.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	</a:t>
            </a:r>
            <a:r>
              <a:rPr lang="tr-TR" b="1" smtClean="0">
                <a:solidFill>
                  <a:schemeClr val="hlink"/>
                </a:solidFill>
                <a:latin typeface="Arial Narrow" pitchFamily="34" charset="0"/>
              </a:rPr>
              <a:t>Şofbende gaz kaçağı hissedildiğinde</a:t>
            </a: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;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Öncelikle gaz vanası ve tüp dedantörü kapatılmalı,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Elektrik düğmeleri açılıp kapatılmamalı</a:t>
            </a:r>
            <a:r>
              <a:rPr lang="tr-TR" smtClean="0"/>
              <a:t>,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2017713"/>
            <a:ext cx="80772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Kibrit çakmak gibi alev ve kıvılcım çıkartabilecek hiçbir işlem yapılmamalı,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Karşılıklı pencereler açılarak ortam havalandırılmalı,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Gaz şirketi yetkilisi veya şofben servisi hızla aranmalıdır.</a:t>
            </a:r>
          </a:p>
          <a:p>
            <a:pPr>
              <a:buFont typeface="Wingdings" pitchFamily="2" charset="2"/>
              <a:buNone/>
            </a:pPr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  <a:p>
            <a:endParaRPr lang="tr-TR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Kombi Nedir?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8269288" cy="3922713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Kombiler şofbenlerdeki gibi bir boru demetinden akan suyun ısıtılması prensibine dayanmaktadırlar.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Sıcak su temini cihaz içindeki boyler veya ani su ısıtıcısı ile sağlanır.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Pilot alevli ve elektronik ateşlemeli tipleri vardır.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50913" y="1981200"/>
            <a:ext cx="8193087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 durum; kalp, beyin gibi hayati organlara oksijen gitmesi azalmakta, bu organların zarar görmesine, işlevini yerine getirememesine neden olmaktadır.</a:t>
            </a:r>
          </a:p>
          <a:p>
            <a:pPr>
              <a:buFont typeface="Wingdings" pitchFamily="2" charset="2"/>
              <a:buNone/>
            </a:pPr>
            <a:endParaRPr lang="tr-TR" b="1" smtClean="0"/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Gazın yüksek düzeyde alınması birkaç dakika içinde ölüme neden olmaktadır.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08113" y="2057400"/>
            <a:ext cx="7735887" cy="4075113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Kombi cihazlarını yanma havasının temini ile baca gazlarının dışarıya atılış şekillerine göre sınıflandırmak mümkündür.</a:t>
            </a:r>
          </a:p>
          <a:p>
            <a:pPr>
              <a:buFont typeface="Wingdings" pitchFamily="2" charset="2"/>
              <a:buNone/>
            </a:pPr>
            <a:r>
              <a:rPr lang="tr-TR" b="1" smtClean="0">
                <a:solidFill>
                  <a:schemeClr val="hlink"/>
                </a:solidFill>
                <a:latin typeface="Arial Narrow" pitchFamily="34" charset="0"/>
              </a:rPr>
              <a:t>Buna göre;</a:t>
            </a:r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Hermetik Tip Kombiler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Bacalı Tip Kombiler: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Hermetik Tip Kombiler</a:t>
            </a:r>
            <a:endParaRPr lang="tr-TR" b="1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Açık yanma odası bulunmayan kombilerdir.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Hermetik cihazlar bacaya ihtiyaç göstermezler.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Yanma odaları kapalı hücre biçiminde olup, doğalgaz için gerekli olan yanma havasını bir fan yardımı ile dışarıdan alırlar.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Yanma sonucu oluşan atık gazları aynı şekilde dış ortama atarlar.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Bir hava akım borusu ile dış ortama bağlanmak zorundadır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Bacalı Tip Kombiler</a:t>
            </a:r>
            <a:endParaRPr lang="tr-TR" b="1" smtClean="0">
              <a:solidFill>
                <a:schemeClr val="hlink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74088" cy="48006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Yanma odası bulundukları ortama açık olan ve bulunduğu ortamın havasını kullanan baca bağlantısı bulunan cihazlar bacalı kombi olarak adlandırılırlar.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Mutlaka çekişi iyi ve müstakil bir bacaya bağlanmalı ve bulunduğu ortam havalandırılmalıdır.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Banyolar ve hacmi 8 m³’ten az olan yerlere konması uygun değildir.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Kombi Alırken Nelere Dikkat Etmeli?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848600" cy="3998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Tüm firmalardan ayrıntılı bilgi alınız.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TSE, ISO standartlarına sahip olup olmadığına ve CE işareti bulunmasına dikkat ediniz.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Satış sonrası hizmetlerini inceleyiniz.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Cihazlar için verilen garanti şartlarını sorunuz.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017713"/>
            <a:ext cx="83820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Yanma ve yakıt tasarruf sistemlerini kıyaslayınız.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Cihazı çalışır vaziyette görmeye gayret ediniz.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Firma yetkili bayilerine, ücretsiz keşifle dairenizi inceletip cihaz tipini belirleyiniz.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Cihazınızı yetkili servislere monte ettiriniz.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14313"/>
            <a:ext cx="7724775" cy="1462087"/>
          </a:xfrm>
        </p:spPr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Doğalgaz Sobası Nedir?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8345488" cy="3998913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Doğalgaz sobaları, atmosferik brülörlü, yakıt olarak doğalgaz kullanan ucuz ve yüksek verimli ısınma aygıtlarıdır.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Bacalı sobalar, yanma için gerekli olan oksijeni bulunduğu yerden alan ve mutlaka bacaya bağlanması gereken aygıtlardır.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4713" y="2017713"/>
            <a:ext cx="8269287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Hermetik sobalar ise mekan kısıtlaması olmaksızın dış atmosfere bakan herhangi bir duvara monte edilebilirler.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Özel bacaları sayesinde yanma havasını dışarıdan alıp baca gazlarını da dışarıya verirler.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Doğalgazın Özellikleri</a:t>
            </a:r>
            <a:r>
              <a:rPr lang="tr-TR" sz="3200" smtClean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Ve Kullanımı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b="1" smtClean="0">
                <a:solidFill>
                  <a:schemeClr val="hlink"/>
                </a:solidFill>
                <a:latin typeface="Arial Narrow" pitchFamily="34" charset="0"/>
              </a:rPr>
              <a:t>Doğalgazın Özellikleri: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Doğalgaz renksizdir. Bu yüzden gözle fark edilmez.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Kokusuz bir gazdır.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Ancak içerisine katılan kokular yardımıyla gazın fark edilmesi olanaklıdır.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133600"/>
            <a:ext cx="8229600" cy="3998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Yapısından ötürü havayla kolayca bir karışım oluşturabilir. Bu nedenle, özellikle kapalı alanlarda oluşan gaz kaçakları ciddi bir tehlike yaratabilir.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Doğalgazın yanabilmesi için, ortamda yeterli miktarda hava ve doğalgaz karışımı olması gerekir. Karışım oranı bu oranın altında ya da üstünde kalırsa, doğalgaz yanmaz.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smtClean="0">
                <a:solidFill>
                  <a:schemeClr val="hlink"/>
                </a:solidFill>
                <a:latin typeface="Arial Narrow" pitchFamily="34" charset="0"/>
              </a:rPr>
              <a:t>Doğalgaz Kullanımında Dikkat Edilmesi Gereken Emniyet Kuralları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Doğalgaz tesisatı yapılmadan önce, yetkili firmaya proje hazırlatılmalıdır.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 projeyi yetkili kurumun (İstanbul'da İGDAS, Ankara’da EGO) onaylaması zorunludur.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Doğalgaz tesisatının montajı bu konuda uzman kişilere yaptırılmalıdır</a:t>
            </a:r>
            <a:r>
              <a:rPr lang="tr-TR" smtClean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17713"/>
            <a:ext cx="85344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Karbonmonoksit zehirlenmesinin belirtileri çok ayırt edici olmayabilir.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Bu nedenle grip ve yiyecek zehirlenmeleriyle karıştırılabilmektedir.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Kişiden kişiye değişen belirtiler gösterebilmesine rağmen genel bazı belirtiler şunlardır;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2017713"/>
            <a:ext cx="81534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Doğalgaz tesisatı, montajdan sonra, yetkili kurum tarafından kontrol edilir.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Doğalgaz cihazlarını işletmeye almak için yetkili servisler çağrılmalıdır.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Cihazların işletme talimatları dikkatle okunmalı ve talimatların dışına çıkılmamalıdır.</a:t>
            </a:r>
          </a:p>
          <a:p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017713"/>
            <a:ext cx="83058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Doğalgaz cihazlarında olağandışı bir durum gözlendiğinde mutlaka yetkili servislerden yardım istenmelidir. 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Konunun uzmanı olmayan kişilerin müdahalesi istenmemelidir.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Kullanılmayan doğalgaz cihazlarının girişlerinde bulunan gaz vanaları daima kapalı tutulmalıdır.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8513" y="2017713"/>
            <a:ext cx="8345487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Doğalgaz kokusuz bir gazdır. Herhangi bir kaçağın olduğunu fark edebilmek için, gazın içerisine çürük sarımsak kokusu veren bir madde katılmıştır. </a:t>
            </a:r>
          </a:p>
          <a:p>
            <a:r>
              <a:rPr lang="tr-TR" b="1" smtClean="0">
                <a:solidFill>
                  <a:schemeClr val="hlink"/>
                </a:solidFill>
                <a:latin typeface="Arial Narrow" pitchFamily="34" charset="0"/>
              </a:rPr>
              <a:t>Bu kokuyu duyduğunuzda yapabilecekleriniz şunlardır: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0574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Hemen, bütün doğalgaz cihazlarınızın pilot alevlerini söndürün ve vanalarını kapatın!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Hemen, bütün pencereleri açın!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Hemen, sayaç girişindeki kapatma vanasını veya ana kapatma vanasını kapatın!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Gaz kokusu duyulan odalarda elektrik düğmelerine dokunmayın!</a:t>
            </a:r>
          </a:p>
          <a:p>
            <a:pPr>
              <a:lnSpc>
                <a:spcPct val="9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Kibrit veya çakmak yakmayın!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017713"/>
            <a:ext cx="83820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Hiçbir elektrik anahtarını kullanmayın! Ne açmak, ne kapatmak için!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Elektrik zilini çalmayın!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Sigara içmeyin!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Sayaç giriş vanasını kapattıktan sonra, her bir cihazın girişindeki vanaları kontrol edin, açık olanları kapatın!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19200" y="2017713"/>
            <a:ext cx="79248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Kendinizden başka diğer insanlara da gaz kokusu olup olmadığını kontrol ettirin!</a:t>
            </a:r>
          </a:p>
          <a:p>
            <a:pPr>
              <a:lnSpc>
                <a:spcPct val="8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Bütün vanalar kapalı olduğu halde gaz kokusunun kaynağı bulunamıyorsa hemen ilgili gaz dağıtım kuruluşuna telefon edin.</a:t>
            </a:r>
          </a:p>
          <a:p>
            <a:pPr>
              <a:lnSpc>
                <a:spcPct val="80000"/>
              </a:lnSpc>
            </a:pPr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Gaz tesisatındaki arıza ve hasarları kendiniz tamir etmeye çalışmayın. Bunlar yalnızca meslek bilgisi olan yetkililer tarafından yapılmalıdır</a:t>
            </a:r>
            <a:r>
              <a:rPr lang="tr-TR" sz="2800" b="1" smtClean="0">
                <a:solidFill>
                  <a:schemeClr val="tx2"/>
                </a:solidFill>
                <a:latin typeface="Arial Narrow" pitchFamily="34" charset="0"/>
              </a:rPr>
              <a:t>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2017713"/>
            <a:ext cx="8077200" cy="4114800"/>
          </a:xfrm>
        </p:spPr>
        <p:txBody>
          <a:bodyPr/>
          <a:lstStyle/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Oksijen yetersizliğine nedeniyle deride kırmızılaşma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Kısa soluk alma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Göğüste sıkışma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Halsizlik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Baş ağrısı</a:t>
            </a:r>
          </a:p>
          <a:p>
            <a:r>
              <a:rPr lang="tr-TR" b="1" smtClean="0">
                <a:solidFill>
                  <a:schemeClr val="tx2"/>
                </a:solidFill>
                <a:latin typeface="Arial Narrow" pitchFamily="34" charset="0"/>
              </a:rPr>
              <a:t>Baş dönmesi</a:t>
            </a:r>
          </a:p>
          <a:p>
            <a:endParaRPr lang="tr-TR" b="1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566</TotalTime>
  <Words>2847</Words>
  <Application>Microsoft PowerPoint</Application>
  <PresentationFormat>Ekran Gösterisi (4:3)</PresentationFormat>
  <Paragraphs>291</Paragraphs>
  <Slides>85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85</vt:i4>
      </vt:variant>
    </vt:vector>
  </HeadingPairs>
  <TitlesOfParts>
    <vt:vector size="93" baseType="lpstr">
      <vt:lpstr>Tahoma</vt:lpstr>
      <vt:lpstr>Arial</vt:lpstr>
      <vt:lpstr>Calibri</vt:lpstr>
      <vt:lpstr>Constantia</vt:lpstr>
      <vt:lpstr>Wingdings 2</vt:lpstr>
      <vt:lpstr>Arial Narrow</vt:lpstr>
      <vt:lpstr>Wingdings</vt:lpstr>
      <vt:lpstr>Akış</vt:lpstr>
      <vt:lpstr>KARBONMONOKSİT ZEHİRLENESİ </vt:lpstr>
      <vt:lpstr>Slayt 2</vt:lpstr>
      <vt:lpstr>Slayt 3</vt:lpstr>
      <vt:lpstr>Karbonmonoksit Zehirlenmesi Nedir?  Belirtileri Nelerdir?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  Karbonmonoksit Zehirlenmesinin Kaynakları  </vt:lpstr>
      <vt:lpstr>Slayt 15</vt:lpstr>
      <vt:lpstr>Slayt 16</vt:lpstr>
      <vt:lpstr>Slayt 17</vt:lpstr>
      <vt:lpstr>Bu kaynaklara daha çok maruz kalan meslekler</vt:lpstr>
      <vt:lpstr>Slayt 19</vt:lpstr>
      <vt:lpstr>Genel Olarak Hassas Olan Gruplar;</vt:lpstr>
      <vt:lpstr>Karbonmonoksit Zehirlenmesinin Önlenmesi </vt:lpstr>
      <vt:lpstr>Slayt 22</vt:lpstr>
      <vt:lpstr>Slayt 23</vt:lpstr>
      <vt:lpstr>Slayt 24</vt:lpstr>
      <vt:lpstr>Slayt 25</vt:lpstr>
      <vt:lpstr>Karbonmonoksit kaçağını nasıl farkedebiliriz? </vt:lpstr>
      <vt:lpstr>Slayt 27</vt:lpstr>
      <vt:lpstr>Slayt 28</vt:lpstr>
      <vt:lpstr>Slayt 29</vt:lpstr>
      <vt:lpstr>Slayt 30</vt:lpstr>
      <vt:lpstr>  Karbonmonoksit kaçağından şüphelenirseniz ne yapmalısınız?  </vt:lpstr>
      <vt:lpstr>Slayt 32</vt:lpstr>
      <vt:lpstr>Slayt 33</vt:lpstr>
      <vt:lpstr>Soba, Şofben, Baca Kazalarına Karşı Gerekli Bilgi Önlemler</vt:lpstr>
      <vt:lpstr>Slayt 35</vt:lpstr>
      <vt:lpstr>Slayt 36</vt:lpstr>
      <vt:lpstr>Slayt 37</vt:lpstr>
      <vt:lpstr>Slayt 38</vt:lpstr>
      <vt:lpstr>Sobaların Temizlik Ve Bakımı</vt:lpstr>
      <vt:lpstr>Slayt 40</vt:lpstr>
      <vt:lpstr>Slayt 41</vt:lpstr>
      <vt:lpstr>Sobanın Montaj Ve Kullanımında Nelere Dikkat Edilmelidir?</vt:lpstr>
      <vt:lpstr>Slayt 43</vt:lpstr>
      <vt:lpstr>Slayt 44</vt:lpstr>
      <vt:lpstr>Kömür Alımında Dikkat Edilmesi Gereken Hususlar</vt:lpstr>
      <vt:lpstr>Slayt 46</vt:lpstr>
      <vt:lpstr>Slayt 47</vt:lpstr>
      <vt:lpstr>Bacalarda Dikkat Edilecek Hususlar</vt:lpstr>
      <vt:lpstr>Slayt 49</vt:lpstr>
      <vt:lpstr>Slayt 50</vt:lpstr>
      <vt:lpstr>Slayt 51</vt:lpstr>
      <vt:lpstr>Slayt 52</vt:lpstr>
      <vt:lpstr>Slayt 53</vt:lpstr>
      <vt:lpstr>Slayt 54</vt:lpstr>
      <vt:lpstr>Slayt 55</vt:lpstr>
      <vt:lpstr>Slayt 56</vt:lpstr>
      <vt:lpstr>Slayt 57</vt:lpstr>
      <vt:lpstr>Slayt 58</vt:lpstr>
      <vt:lpstr>Basit Baca Çekiş Deneyi</vt:lpstr>
      <vt:lpstr>Şofben Kullanımında Dikkat Edilecek Hususlar</vt:lpstr>
      <vt:lpstr>Slayt 61</vt:lpstr>
      <vt:lpstr>Slayt 62</vt:lpstr>
      <vt:lpstr>Slayt 63</vt:lpstr>
      <vt:lpstr>Slayt 64</vt:lpstr>
      <vt:lpstr>Slayt 65</vt:lpstr>
      <vt:lpstr>Slayt 66</vt:lpstr>
      <vt:lpstr>Slayt 67</vt:lpstr>
      <vt:lpstr>Slayt 68</vt:lpstr>
      <vt:lpstr>Kombi Nedir?</vt:lpstr>
      <vt:lpstr>Slayt 70</vt:lpstr>
      <vt:lpstr>Hermetik Tip Kombiler</vt:lpstr>
      <vt:lpstr>Bacalı Tip Kombiler</vt:lpstr>
      <vt:lpstr>Kombi Alırken Nelere Dikkat Etmeli?</vt:lpstr>
      <vt:lpstr>Slayt 74</vt:lpstr>
      <vt:lpstr>Doğalgaz Sobası Nedir?</vt:lpstr>
      <vt:lpstr>Slayt 76</vt:lpstr>
      <vt:lpstr>Doğalgazın Özellikleri Ve Kullanımı</vt:lpstr>
      <vt:lpstr>Slayt 78</vt:lpstr>
      <vt:lpstr>Doğalgaz Kullanımında Dikkat Edilmesi Gereken Emniyet Kuralları</vt:lpstr>
      <vt:lpstr>Slayt 80</vt:lpstr>
      <vt:lpstr>Slayt 81</vt:lpstr>
      <vt:lpstr>Slayt 82</vt:lpstr>
      <vt:lpstr>Slayt 83</vt:lpstr>
      <vt:lpstr>Slayt 84</vt:lpstr>
      <vt:lpstr>Slayt 85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Emir</dc:creator>
  <cp:lastModifiedBy>Emir</cp:lastModifiedBy>
  <cp:revision>131</cp:revision>
  <cp:lastPrinted>1601-01-01T00:00:00Z</cp:lastPrinted>
  <dcterms:created xsi:type="dcterms:W3CDTF">1601-01-01T00:00:00Z</dcterms:created>
  <dcterms:modified xsi:type="dcterms:W3CDTF">2020-12-02T13:35:54Z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